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259" r:id="rId2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24FB2-BF6B-4582-B542-927451583083}" type="datetimeFigureOut">
              <a:rPr lang="nl-NL" smtClean="0"/>
              <a:t>29-8-2015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0ED98-53D7-46F4-A15B-28B6D57F85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3187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F89FD-B379-4B2F-8113-DD802899CD0C}" type="datetimeFigureOut">
              <a:rPr lang="nl-NL" smtClean="0"/>
              <a:t>29-8-2015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12BC4-7FCC-4430-9195-A1C1C65316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1360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8373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686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34749128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891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1693583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096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1797030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301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11014692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505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19893815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710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21347311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915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25681345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120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5484929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325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22024887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529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2479119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20832775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73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15103309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939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20220731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144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12556425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349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1460964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2428409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457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3793247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1618537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2918478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072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1107336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277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2064227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481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</p:spTree>
    <p:extLst>
      <p:ext uri="{BB962C8B-B14F-4D97-AF65-F5344CB8AC3E}">
        <p14:creationId xmlns:p14="http://schemas.microsoft.com/office/powerpoint/2010/main" val="870532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sa=i&amp;source=imgres&amp;cd=&amp;cad=rja&amp;uact=8&amp;ved=0CAgQjRwwAA&amp;url=https://sharonmarkovsky.wordpress.com/category/direct-mail/&amp;ei=kQOTVa7CNMPoUsuopYgG&amp;psig=AFQjCNHkz_RYIPkcSOmydWcQYFB-ZMmuTw&amp;ust=1435784465968920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sa=i&amp;rct=j&amp;q=&amp;esrc=s&amp;source=images&amp;cd=&amp;cad=rja&amp;uact=8&amp;ved=0CAcQjRw&amp;url=http://www.horecahandleiding.nl/auteursrechten-buma-stemra-horeca&amp;ei=zQSTVbqUGoGxU82XgcgM&amp;psig=AFQjCNGn_Q8fftzgB_r-VsnK1Qua-0L2TQ&amp;ust=1435784765807058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nl/url?sa=i&amp;rct=j&amp;q=&amp;esrc=s&amp;source=images&amp;cd=&amp;cad=rja&amp;uact=8&amp;ved=0CAcQjRw&amp;url=http://www.horrenweb.nl/pages/Garantie.html&amp;ei=gf-SVZ1Ri7hRgeu50AE&amp;bvm=bv.96783405,d.d24&amp;psig=AFQjCNF3XsfMmvgRVGx_3-gcRtnRufB5Jw&amp;ust=143578323377199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l/imgres?imgurl=http://www.safeway.com/CMS/assets/media/Shop/Shop/ProductRecalls_IconImg_ALL_200914.gif&amp;imgrefurl=http://www.safeway.com/ShopStores/Product-Recalls.page&amp;docid=tssNnFPa3Ic1CM&amp;tbnid=XGwUN11EnU-JUM&amp;w=170&amp;h=128&amp;ei=BACTVb7sM4uqU7jxk5gB&amp;ved=0CAcQxiAwBQ&amp;iact=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338958" y="1628800"/>
            <a:ext cx="44644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Arial" pitchFamily="34" charset="0"/>
                <a:cs typeface="Arial" pitchFamily="34" charset="0"/>
              </a:rPr>
              <a:t>Basisboek Marketing</a:t>
            </a:r>
          </a:p>
          <a:p>
            <a:pPr algn="ctr"/>
            <a:endParaRPr lang="nl-NL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Hoofdstuk 15</a:t>
            </a: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Marketing en de wet</a:t>
            </a:r>
            <a:endParaRPr lang="nl-NL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z="2400" smtClean="0"/>
              <a:t>Paragraaf 15.3:</a:t>
            </a:r>
            <a:r>
              <a:rPr lang="nl-NL" altLang="nl-NL" smtClean="0"/>
              <a:t> Privacy </a:t>
            </a:r>
            <a:r>
              <a:rPr lang="nl-NL" altLang="nl-NL" sz="1600" smtClean="0"/>
              <a:t>(4)</a:t>
            </a:r>
            <a:r>
              <a:rPr lang="nl-NL" altLang="nl-NL" smtClean="0"/>
              <a:t> </a:t>
            </a:r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nl-NL" dirty="0" smtClean="0"/>
              <a:t>Bij onzorgvuldig omgaan met persoonsgegevens:</a:t>
            </a:r>
          </a:p>
          <a:p>
            <a:pPr eaLnBrk="1" hangingPunct="1">
              <a:defRPr/>
            </a:pPr>
            <a:r>
              <a:rPr lang="nl-NL" dirty="0" smtClean="0"/>
              <a:t>organisatie aansprakelijk als burger daardoor schade lijdt, </a:t>
            </a:r>
            <a:r>
              <a:rPr lang="nl-NL" dirty="0"/>
              <a:t>voor materiële </a:t>
            </a:r>
            <a:r>
              <a:rPr lang="nl-NL" dirty="0" smtClean="0"/>
              <a:t>en immateriële schade.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nl-NL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nl-NL" dirty="0" smtClean="0"/>
              <a:t>Vertrouwelijke gegevens in je werk:</a:t>
            </a:r>
          </a:p>
          <a:p>
            <a:pPr eaLnBrk="1" hangingPunct="1">
              <a:defRPr/>
            </a:pPr>
            <a:r>
              <a:rPr lang="nl-NL" dirty="0" smtClean="0"/>
              <a:t>voor je houden.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752" name="Picture 9" descr="ANd9GcSKJlW7OzFu6NcAm97aTR6CiYIvCuCZSDbCbPuQMMIzfEQ8Kvp_YidfAV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868863"/>
            <a:ext cx="215265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997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z="2400" smtClean="0"/>
              <a:t>Paragraaf 15.3:</a:t>
            </a:r>
            <a:r>
              <a:rPr lang="nl-NL" altLang="nl-NL" smtClean="0"/>
              <a:t> Privacy </a:t>
            </a:r>
            <a:r>
              <a:rPr lang="nl-NL" altLang="nl-NL" sz="1600" smtClean="0"/>
              <a:t>(5)</a:t>
            </a:r>
            <a:endParaRPr lang="nl-NL" altLang="nl-NL" smtClean="0"/>
          </a:p>
        </p:txBody>
      </p:sp>
      <p:sp>
        <p:nvSpPr>
          <p:cNvPr id="33795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b="1" smtClean="0"/>
              <a:t>Cookiewet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b="1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= Artikel van de Telecommunicatiewet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Website moet kenbaar maken dat zij cookies op computer van gebruiker plaatst.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800" name="Picture 9" descr="Afbeeldingsresultaat voor cookiew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810125"/>
            <a:ext cx="2259012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493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el 12"/>
          <p:cNvSpPr>
            <a:spLocks noGrp="1"/>
          </p:cNvSpPr>
          <p:nvPr>
            <p:ph type="title"/>
          </p:nvPr>
        </p:nvSpPr>
        <p:spPr>
          <a:xfrm>
            <a:off x="107950" y="404813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mtClean="0"/>
              <a:t> </a:t>
            </a:r>
            <a:r>
              <a:rPr lang="nl-NL" altLang="nl-NL" sz="2400" smtClean="0"/>
              <a:t>Paragraaf 15.4:</a:t>
            </a:r>
            <a:r>
              <a:rPr lang="nl-NL" altLang="nl-NL" smtClean="0"/>
              <a:t> Regels voor reclame </a:t>
            </a:r>
            <a:r>
              <a:rPr lang="nl-NL" altLang="nl-NL" sz="1600" smtClean="0"/>
              <a:t>(1)</a:t>
            </a:r>
            <a:endParaRPr lang="nl-NL" altLang="nl-NL" smtClean="0"/>
          </a:p>
        </p:txBody>
      </p:sp>
      <p:sp>
        <p:nvSpPr>
          <p:cNvPr id="35843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b="1" smtClean="0"/>
              <a:t>Reclamewetgeving </a:t>
            </a:r>
          </a:p>
          <a:p>
            <a:pPr eaLnBrk="1" hangingPunct="1"/>
            <a:r>
              <a:rPr lang="nl-NL" altLang="nl-NL" smtClean="0"/>
              <a:t>Mediawet (toezicht CvdM)</a:t>
            </a:r>
          </a:p>
          <a:p>
            <a:pPr eaLnBrk="1" hangingPunct="1"/>
            <a:r>
              <a:rPr lang="nl-NL" altLang="nl-NL" smtClean="0"/>
              <a:t>Wet oneerlijke handelspraktijken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	(toezicht ACM)</a:t>
            </a:r>
          </a:p>
          <a:p>
            <a:pPr eaLnBrk="1" hangingPunct="1"/>
            <a:r>
              <a:rPr lang="nl-NL" altLang="nl-NL" smtClean="0"/>
              <a:t>Reclamecode (zelfregulering, toezicht SRC)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8" name="AutoShape 9" descr="Afbeeldingsresultaat voor reclame"/>
          <p:cNvSpPr>
            <a:spLocks noChangeAspect="1" noChangeArrowheads="1"/>
          </p:cNvSpPr>
          <p:nvPr/>
        </p:nvSpPr>
        <p:spPr bwMode="auto">
          <a:xfrm>
            <a:off x="46038" y="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pic>
        <p:nvPicPr>
          <p:cNvPr id="35849" name="Picture 13" descr="Afbeeldingsresultaat voor reclamewetgeving nederl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084763"/>
            <a:ext cx="1360488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004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2"/>
          <p:cNvSpPr>
            <a:spLocks noGrp="1"/>
          </p:cNvSpPr>
          <p:nvPr>
            <p:ph type="title"/>
          </p:nvPr>
        </p:nvSpPr>
        <p:spPr>
          <a:xfrm>
            <a:off x="457200" y="479425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mtClean="0"/>
              <a:t> </a:t>
            </a:r>
            <a:r>
              <a:rPr lang="nl-NL" altLang="nl-NL" sz="2400" smtClean="0"/>
              <a:t>Paragraaf 15.4:</a:t>
            </a:r>
            <a:r>
              <a:rPr lang="nl-NL" altLang="nl-NL" smtClean="0"/>
              <a:t> Regels voor reclame </a:t>
            </a:r>
            <a:r>
              <a:rPr lang="nl-NL" altLang="nl-NL" sz="1600" smtClean="0"/>
              <a:t>(2)</a:t>
            </a:r>
            <a:r>
              <a:rPr lang="nl-NL" altLang="nl-NL" smtClean="0"/>
              <a:t> </a:t>
            </a:r>
          </a:p>
        </p:txBody>
      </p:sp>
      <p:sp>
        <p:nvSpPr>
          <p:cNvPr id="37891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nl-NL" altLang="nl-NL" u="sng" smtClean="0"/>
              <a:t>Verboden =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l-NL" altLang="nl-NL" smtClean="0"/>
              <a:t> sluikreclame, het moet altijd duidelijk zijn dat het om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nl-NL" altLang="nl-NL" smtClean="0"/>
              <a:t>   een betaalde boodschap gaat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l-NL" altLang="nl-NL" smtClean="0"/>
              <a:t> misleidende reclame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nl-NL" altLang="nl-NL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nl-NL" altLang="nl-NL" u="sng" smtClean="0"/>
              <a:t>Vergelijkende reclame mag alleen als</a:t>
            </a:r>
            <a:r>
              <a:rPr lang="nl-NL" altLang="nl-NL" smtClean="0"/>
              <a:t>: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l-NL" altLang="nl-NL" smtClean="0"/>
              <a:t>de vergelijking niet misleidend is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l-NL" altLang="nl-NL" smtClean="0"/>
              <a:t>het andere product niet gekleineerd wordt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l-NL" altLang="nl-NL" smtClean="0"/>
              <a:t>de adverteerder geen ongerechtvaardigd voordeel trekt uit bekendheid andere merk</a:t>
            </a:r>
          </a:p>
          <a:p>
            <a:pPr marL="0" indent="0" eaLnBrk="1" hangingPunct="1">
              <a:lnSpc>
                <a:spcPct val="90000"/>
              </a:lnSpc>
            </a:pPr>
            <a:endParaRPr lang="nl-NL" altLang="nl-NL" smtClean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896" name="Picture 11" descr="Afbeeldingsresultaat voor sluikrecla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141663"/>
            <a:ext cx="2090737" cy="134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127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el 12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mtClean="0"/>
              <a:t> </a:t>
            </a:r>
            <a:r>
              <a:rPr lang="nl-NL" altLang="nl-NL" sz="2400" smtClean="0"/>
              <a:t>Paragraaf 15.4:</a:t>
            </a:r>
            <a:r>
              <a:rPr lang="nl-NL" altLang="nl-NL" smtClean="0"/>
              <a:t> Regels voor reclame </a:t>
            </a:r>
            <a:r>
              <a:rPr lang="nl-NL" altLang="nl-NL" sz="1600" smtClean="0"/>
              <a:t>(3)</a:t>
            </a:r>
            <a:r>
              <a:rPr lang="nl-NL" altLang="nl-NL" smtClean="0"/>
              <a:t> </a:t>
            </a:r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nl-NL" dirty="0" smtClean="0"/>
          </a:p>
          <a:p>
            <a:pPr eaLnBrk="1" hangingPunct="1">
              <a:defRPr/>
            </a:pPr>
            <a:r>
              <a:rPr lang="nl-NL" dirty="0" smtClean="0"/>
              <a:t>non-spot sponsoring alleen toegestaan als het geen echte reclame-uiting wordt</a:t>
            </a:r>
          </a:p>
          <a:p>
            <a:pPr eaLnBrk="1" hangingPunct="1">
              <a:defRPr/>
            </a:pPr>
            <a:r>
              <a:rPr lang="nl-NL" dirty="0" smtClean="0"/>
              <a:t>aanhaken buiten de spots om niet toegestaan</a:t>
            </a:r>
          </a:p>
          <a:p>
            <a:pPr eaLnBrk="1" hangingPunct="1">
              <a:defRPr/>
            </a:pPr>
            <a:r>
              <a:rPr lang="nl-NL" dirty="0" smtClean="0"/>
              <a:t>inhaken op actualiteit wel toegestaan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nl-NL" dirty="0" smtClean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944" name="Picture 9" descr="Afbeeldingsresultaat voor recla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767263"/>
            <a:ext cx="2620962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77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el 12"/>
          <p:cNvSpPr>
            <a:spLocks noGrp="1"/>
          </p:cNvSpPr>
          <p:nvPr>
            <p:ph type="title"/>
          </p:nvPr>
        </p:nvSpPr>
        <p:spPr>
          <a:xfrm>
            <a:off x="611188" y="549275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mtClean="0"/>
              <a:t> </a:t>
            </a:r>
            <a:r>
              <a:rPr lang="nl-NL" altLang="nl-NL" sz="2400" smtClean="0"/>
              <a:t>Paragraaf 15.5:</a:t>
            </a:r>
            <a:r>
              <a:rPr lang="nl-NL" altLang="nl-NL" smtClean="0"/>
              <a:t> Regels voor direct marketing </a:t>
            </a:r>
            <a:r>
              <a:rPr lang="nl-NL" altLang="nl-NL" sz="1600" smtClean="0"/>
              <a:t>(1)</a:t>
            </a:r>
            <a:r>
              <a:rPr lang="nl-NL" altLang="nl-NL" smtClean="0"/>
              <a:t> </a:t>
            </a:r>
          </a:p>
        </p:txBody>
      </p:sp>
      <p:sp>
        <p:nvSpPr>
          <p:cNvPr id="41987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Recht van verzet (Wbp) is doorslaggevend</a:t>
            </a:r>
          </a:p>
          <a:p>
            <a:pPr marL="0" indent="0" eaLnBrk="1" hangingPunct="1"/>
            <a:endParaRPr lang="nl-NL" altLang="nl-NL" smtClean="0"/>
          </a:p>
          <a:p>
            <a:pPr marL="0" indent="0" eaLnBrk="1" hangingPunct="1"/>
            <a:r>
              <a:rPr lang="nl-NL" altLang="nl-NL" smtClean="0"/>
              <a:t>postfilter voor direct mail </a:t>
            </a:r>
            <a:r>
              <a:rPr lang="nl-NL" altLang="nl-NL" sz="2000" smtClean="0"/>
              <a:t>(= geadresseerd)</a:t>
            </a:r>
          </a:p>
          <a:p>
            <a:pPr marL="0" indent="0" eaLnBrk="1" hangingPunct="1"/>
            <a:r>
              <a:rPr lang="nl-NL" altLang="nl-NL" smtClean="0"/>
              <a:t>NEE/JA en NEE/NEE stickers voor direct non-mail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sz="2000" smtClean="0"/>
              <a:t>    (= niet-geadresseerd)</a:t>
            </a:r>
          </a:p>
          <a:p>
            <a:pPr marL="0" indent="0" eaLnBrk="1" hangingPunct="1"/>
            <a:r>
              <a:rPr lang="nl-NL" altLang="nl-NL" smtClean="0"/>
              <a:t>bel-me-niet register voor telemarketing</a:t>
            </a:r>
          </a:p>
          <a:p>
            <a:pPr marL="0" indent="0" eaLnBrk="1" hangingPunct="1"/>
            <a:r>
              <a:rPr lang="nl-NL" altLang="nl-NL" smtClean="0"/>
              <a:t>Code Reclame via E-mail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smtClean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992" name="Picture 9" descr="shutterstock_82268320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4481513"/>
            <a:ext cx="1787525" cy="175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236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el 12"/>
          <p:cNvSpPr>
            <a:spLocks noGrp="1"/>
          </p:cNvSpPr>
          <p:nvPr>
            <p:ph type="title"/>
          </p:nvPr>
        </p:nvSpPr>
        <p:spPr>
          <a:xfrm>
            <a:off x="611188" y="404813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15.5:</a:t>
            </a:r>
            <a:r>
              <a:rPr lang="nl-NL" altLang="nl-NL" smtClean="0"/>
              <a:t> Regels voor direct marketing </a:t>
            </a:r>
            <a:r>
              <a:rPr lang="nl-NL" altLang="nl-NL" sz="1600" smtClean="0"/>
              <a:t>(2)</a:t>
            </a:r>
            <a:endParaRPr lang="nl-NL" altLang="nl-NL" smtClean="0"/>
          </a:p>
        </p:txBody>
      </p:sp>
      <p:sp>
        <p:nvSpPr>
          <p:cNvPr id="44035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nl-NL" altLang="nl-NL" b="1" smtClean="0"/>
              <a:t>Code Reclame via E-mail</a:t>
            </a:r>
            <a:r>
              <a:rPr lang="nl-NL" altLang="nl-NL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mtClean="0"/>
              <a:t>Opt-in regeling: Alleen commerciële e-mail sturen aan mensen die daarvoor toestemming hebben gegeven.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mtClean="0"/>
              <a:t>Bij inschrijven: verplichting om duidelijk te informeren over aard en frequentie e-mails.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mtClean="0"/>
              <a:t>Ontvanger moet meteen kunnen zien welk bedrijf de afzender is.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mtClean="0"/>
              <a:t>Ontvanger moet kunnen antwoorden op het e-mail adres.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83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el 12"/>
          <p:cNvSpPr>
            <a:spLocks noGrp="1"/>
          </p:cNvSpPr>
          <p:nvPr>
            <p:ph type="title"/>
          </p:nvPr>
        </p:nvSpPr>
        <p:spPr>
          <a:xfrm>
            <a:off x="1116013" y="404813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15.5:</a:t>
            </a:r>
            <a:r>
              <a:rPr lang="nl-NL" altLang="nl-NL" smtClean="0"/>
              <a:t> Regels voor direct marketing </a:t>
            </a:r>
            <a:r>
              <a:rPr lang="nl-NL" altLang="nl-NL" sz="1600" smtClean="0"/>
              <a:t>(3)</a:t>
            </a:r>
            <a:endParaRPr lang="nl-NL" altLang="nl-NL" smtClean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nl-NL" altLang="nl-NL" b="1" smtClean="0"/>
              <a:t>Zelfregulering telemarketing</a:t>
            </a:r>
            <a:r>
              <a:rPr lang="nl-NL" altLang="nl-NL" smtClean="0"/>
              <a:t>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nl-NL" altLang="nl-NL" smtClean="0"/>
              <a:t>Richtlijn Telemarketing, plus aanvullende richtlijn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nl-NL" altLang="nl-NL" smtClean="0"/>
              <a:t>(DDMA, Thuiswinkel.org en WGCC):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nl-NL" altLang="nl-NL" smtClean="0"/>
              <a:t>Branche voert Telecommunicatiewet uit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nl-NL" altLang="nl-NL" smtClean="0"/>
              <a:t>Bellende bedrijf wijst ontvanger op recht van verzet.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nl-NL" altLang="nl-NL" smtClean="0"/>
              <a:t>Bellende bedrijf noteert en verwerkt gegevens van mensen die verzet aantekenen. </a:t>
            </a:r>
            <a:r>
              <a:rPr lang="nl-NL" altLang="nl-NL" i="1" smtClean="0"/>
              <a:t>(= bel-me-niet register)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nl-NL" altLang="nl-NL" smtClean="0"/>
              <a:t>Bedrijfsleven wisselt elk kwartaal informatie uit met ACM (= autoriteit consument en markt).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nl-NL" altLang="nl-NL" smtClean="0"/>
              <a:t>Bedrijven die zich hier niet aan houden worden geschrapt als lid branchevereniging.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88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el 12"/>
          <p:cNvSpPr>
            <a:spLocks noGrp="1"/>
          </p:cNvSpPr>
          <p:nvPr>
            <p:ph type="title"/>
          </p:nvPr>
        </p:nvSpPr>
        <p:spPr>
          <a:xfrm>
            <a:off x="1116013" y="409575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15.6:</a:t>
            </a:r>
            <a:r>
              <a:rPr lang="nl-NL" altLang="nl-NL" smtClean="0"/>
              <a:t> Regels voor kansspelen </a:t>
            </a:r>
            <a:r>
              <a:rPr lang="nl-NL" altLang="nl-NL" sz="1600" smtClean="0"/>
              <a:t>(1)</a:t>
            </a:r>
          </a:p>
        </p:txBody>
      </p:sp>
      <p:sp>
        <p:nvSpPr>
          <p:cNvPr id="48131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b="1" smtClean="0"/>
              <a:t>Wet op de kansspelen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Promotioneel kansspel toegestaan als het voldoet aan Gedragscode Promotionele Kansspelen:</a:t>
            </a:r>
          </a:p>
          <a:p>
            <a:pPr marL="0" indent="0" eaLnBrk="1" hangingPunct="1"/>
            <a:r>
              <a:rPr lang="nl-NL" altLang="nl-NL" smtClean="0"/>
              <a:t>Eén maal per jaar, max. 13 trekkingen.</a:t>
            </a:r>
          </a:p>
          <a:p>
            <a:pPr marL="0" indent="0" eaLnBrk="1" hangingPunct="1"/>
            <a:r>
              <a:rPr lang="nl-NL" altLang="nl-NL" smtClean="0"/>
              <a:t>Kosten consument hooguit de communicatiekosten.</a:t>
            </a:r>
          </a:p>
          <a:p>
            <a:pPr marL="0" indent="0" eaLnBrk="1" hangingPunct="1"/>
            <a:r>
              <a:rPr lang="nl-NL" altLang="nl-NL" smtClean="0"/>
              <a:t>Totale waarde prijzen max. € 100.000,-.</a:t>
            </a:r>
          </a:p>
          <a:p>
            <a:pPr marL="0" indent="0" eaLnBrk="1" hangingPunct="1"/>
            <a:r>
              <a:rPr lang="nl-NL" altLang="nl-NL" smtClean="0"/>
              <a:t>Kinderen &lt; 16 jaar: toestemming ouders nodig.</a:t>
            </a:r>
          </a:p>
          <a:p>
            <a:pPr marL="0" indent="0" eaLnBrk="1" hangingPunct="1"/>
            <a:r>
              <a:rPr lang="nl-NL" altLang="nl-NL" smtClean="0"/>
              <a:t>Algemene voorwaarden voor iedereen te lezen.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3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el 12"/>
          <p:cNvSpPr>
            <a:spLocks noGrp="1"/>
          </p:cNvSpPr>
          <p:nvPr>
            <p:ph type="title"/>
          </p:nvPr>
        </p:nvSpPr>
        <p:spPr>
          <a:xfrm>
            <a:off x="1116013" y="409575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15.6:</a:t>
            </a:r>
            <a:r>
              <a:rPr lang="nl-NL" altLang="nl-NL" smtClean="0"/>
              <a:t> Regels voor kansspelen </a:t>
            </a:r>
            <a:r>
              <a:rPr lang="nl-NL" altLang="nl-NL" sz="1600" smtClean="0"/>
              <a:t>(2)</a:t>
            </a:r>
            <a:endParaRPr lang="nl-NL" altLang="nl-NL" smtClean="0"/>
          </a:p>
        </p:txBody>
      </p:sp>
      <p:sp>
        <p:nvSpPr>
          <p:cNvPr id="50179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b="1" smtClean="0"/>
              <a:t>Klein promotioneel kansspel</a:t>
            </a:r>
            <a:r>
              <a:rPr lang="nl-NL" altLang="nl-NL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/>
            <a:r>
              <a:rPr lang="nl-NL" altLang="nl-NL" smtClean="0"/>
              <a:t>Waarde prijzen max. € 4.500,-.</a:t>
            </a:r>
          </a:p>
          <a:p>
            <a:pPr eaLnBrk="1" hangingPunct="1"/>
            <a:r>
              <a:rPr lang="nl-NL" altLang="nl-NL" smtClean="0"/>
              <a:t>Mag een bedrijf organiseren zo vaak het wil.</a:t>
            </a:r>
          </a:p>
          <a:p>
            <a:pPr eaLnBrk="1" hangingPunct="1"/>
            <a:r>
              <a:rPr lang="nl-NL" altLang="nl-NL" smtClean="0"/>
              <a:t>Voorwaarden niet verplicht (maar wel verstandig).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184" name="Picture 13" descr="Afbeeldingsresultaat voor kansspel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016500"/>
            <a:ext cx="2982912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572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2"/>
          <p:cNvSpPr>
            <a:spLocks noGrp="1"/>
          </p:cNvSpPr>
          <p:nvPr>
            <p:ph type="title"/>
          </p:nvPr>
        </p:nvSpPr>
        <p:spPr>
          <a:xfrm>
            <a:off x="395288" y="404813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15.1:</a:t>
            </a:r>
            <a:r>
              <a:rPr lang="nl-NL" altLang="nl-NL" smtClean="0"/>
              <a:t> Garantiewetgeving </a:t>
            </a:r>
            <a:r>
              <a:rPr lang="nl-NL" altLang="nl-NL" sz="1600" smtClean="0"/>
              <a:t>(1)</a:t>
            </a:r>
            <a:r>
              <a:rPr lang="nl-NL" altLang="nl-NL" smtClean="0"/>
              <a:t> </a:t>
            </a:r>
          </a:p>
        </p:txBody>
      </p:sp>
      <p:sp>
        <p:nvSpPr>
          <p:cNvPr id="17411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r>
              <a:rPr lang="nl-NL" altLang="nl-NL" smtClean="0"/>
              <a:t>Tastbare consumentengoederen moeten aan redelijke verwachtingen voldoen.</a:t>
            </a:r>
          </a:p>
          <a:p>
            <a:pPr marL="0" indent="0" eaLnBrk="1" hangingPunct="1"/>
            <a:r>
              <a:rPr lang="nl-NL" altLang="nl-NL" smtClean="0"/>
              <a:t> </a:t>
            </a:r>
            <a:r>
              <a:rPr lang="nl-NL" altLang="nl-NL" b="1" smtClean="0"/>
              <a:t>Garantie</a:t>
            </a:r>
            <a:r>
              <a:rPr lang="nl-NL" altLang="nl-NL" smtClean="0"/>
              <a:t> = zekerheid voor klanten dat het product  een bepaald periode blijft functioneren:</a:t>
            </a:r>
          </a:p>
          <a:p>
            <a:pPr marL="742950" lvl="1" indent="-285750" eaLnBrk="1" hangingPunct="1"/>
            <a:r>
              <a:rPr lang="nl-NL" altLang="nl-NL" smtClean="0"/>
              <a:t> niet goed, geld terug (of tegoedbon)</a:t>
            </a:r>
          </a:p>
          <a:p>
            <a:pPr marL="742950" lvl="1" indent="-285750" eaLnBrk="1" hangingPunct="1"/>
            <a:r>
              <a:rPr lang="nl-NL" altLang="nl-NL" smtClean="0"/>
              <a:t> reparatie</a:t>
            </a:r>
          </a:p>
          <a:p>
            <a:pPr marL="742950" lvl="1" indent="-285750" eaLnBrk="1" hangingPunct="1"/>
            <a:r>
              <a:rPr lang="nl-NL" altLang="nl-NL" smtClean="0"/>
              <a:t> vervanging</a:t>
            </a:r>
          </a:p>
          <a:p>
            <a:pPr marL="742950" lvl="1" indent="-285750" eaLnBrk="1" hangingPunct="1"/>
            <a:endParaRPr lang="nl-NL" altLang="nl-NL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smtClean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6" name="Picture 9" descr="ANd9GcRzt1IjBy9USAEsC4raH4uxGr85D4HpBNI5wcfYG26G9J60znnSTGnGAYz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868863"/>
            <a:ext cx="2943225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54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el 12"/>
          <p:cNvSpPr>
            <a:spLocks noGrp="1"/>
          </p:cNvSpPr>
          <p:nvPr>
            <p:ph type="title"/>
          </p:nvPr>
        </p:nvSpPr>
        <p:spPr>
          <a:xfrm>
            <a:off x="539750" y="476250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15.7 </a:t>
            </a:r>
            <a:r>
              <a:rPr lang="nl-NL" altLang="nl-NL" smtClean="0"/>
              <a:t>Intellectueel eigendom </a:t>
            </a:r>
            <a:r>
              <a:rPr lang="nl-NL" altLang="nl-NL" sz="1800" smtClean="0"/>
              <a:t>(1)</a:t>
            </a:r>
            <a:endParaRPr lang="nl-NL" altLang="nl-NL" smtClean="0"/>
          </a:p>
        </p:txBody>
      </p:sp>
      <p:sp>
        <p:nvSpPr>
          <p:cNvPr id="52227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b="1" smtClean="0"/>
              <a:t>Auteursrecht</a:t>
            </a:r>
            <a:r>
              <a:rPr lang="nl-NL" altLang="nl-NL" smtClean="0"/>
              <a:t> </a:t>
            </a:r>
          </a:p>
          <a:p>
            <a:pPr eaLnBrk="1" hangingPunct="1"/>
            <a:r>
              <a:rPr lang="nl-NL" altLang="nl-NL" smtClean="0"/>
              <a:t>Geldt voor alle uitingen van kunst.</a:t>
            </a:r>
          </a:p>
          <a:p>
            <a:pPr eaLnBrk="1" hangingPunct="1"/>
            <a:r>
              <a:rPr lang="nl-NL" altLang="nl-NL" smtClean="0"/>
              <a:t>Alleen de auteur zelf heeft recht op zijn materiaal.</a:t>
            </a:r>
          </a:p>
          <a:p>
            <a:pPr eaLnBrk="1" hangingPunct="1"/>
            <a:r>
              <a:rPr lang="nl-NL" altLang="nl-NL" smtClean="0"/>
              <a:t>Auteur kan dit recht afstaan aan een ander, b.v. een uitgever.</a:t>
            </a:r>
          </a:p>
          <a:p>
            <a:pPr eaLnBrk="1" hangingPunct="1"/>
            <a:r>
              <a:rPr lang="nl-NL" altLang="nl-NL" smtClean="0"/>
              <a:t>Voorafgaande toestemming nodig voor gebruik.</a:t>
            </a:r>
          </a:p>
          <a:p>
            <a:pPr eaLnBrk="1" hangingPunct="1"/>
            <a:r>
              <a:rPr lang="nl-NL" altLang="nl-NL" smtClean="0"/>
              <a:t>Gebruik zonder toestemming is </a:t>
            </a:r>
            <a:r>
              <a:rPr lang="nl-NL" altLang="nl-NL" i="1" smtClean="0"/>
              <a:t>plagiaat</a:t>
            </a:r>
            <a:r>
              <a:rPr lang="nl-NL" altLang="nl-NL" smtClean="0"/>
              <a:t>, is een misdrijf.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2" name="Picture 9" descr="auteursrechten-horeca-muziek-buma-stemr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5030788"/>
            <a:ext cx="16795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80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el 12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15.7 </a:t>
            </a:r>
            <a:r>
              <a:rPr lang="nl-NL" altLang="nl-NL" smtClean="0"/>
              <a:t>Intellectueel eigendom </a:t>
            </a:r>
            <a:r>
              <a:rPr lang="nl-NL" altLang="nl-NL" sz="1800" smtClean="0"/>
              <a:t>(2)</a:t>
            </a:r>
            <a:endParaRPr lang="nl-NL" altLang="nl-NL" smtClean="0"/>
          </a:p>
        </p:txBody>
      </p:sp>
      <p:sp>
        <p:nvSpPr>
          <p:cNvPr id="54275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b="1" smtClean="0"/>
              <a:t>Portretrecht</a:t>
            </a:r>
            <a:r>
              <a:rPr lang="nl-NL" altLang="nl-NL" smtClean="0"/>
              <a:t> </a:t>
            </a:r>
          </a:p>
          <a:p>
            <a:pPr eaLnBrk="1" hangingPunct="1"/>
            <a:r>
              <a:rPr lang="nl-NL" altLang="nl-NL" smtClean="0"/>
              <a:t>Geldt alleen voor afbeeldingen die in opdracht zijn gemaakt.</a:t>
            </a:r>
          </a:p>
          <a:p>
            <a:pPr eaLnBrk="1" hangingPunct="1"/>
            <a:r>
              <a:rPr lang="nl-NL" altLang="nl-NL" smtClean="0"/>
              <a:t>Fotograaf of schilder heeft auteursrecht.</a:t>
            </a:r>
          </a:p>
          <a:p>
            <a:pPr eaLnBrk="1" hangingPunct="1"/>
            <a:r>
              <a:rPr lang="nl-NL" altLang="nl-NL" smtClean="0"/>
              <a:t>Geportretteerde heeft portretrecht.</a:t>
            </a:r>
          </a:p>
          <a:p>
            <a:pPr eaLnBrk="1" hangingPunct="1"/>
            <a:r>
              <a:rPr lang="nl-NL" altLang="nl-NL" smtClean="0"/>
              <a:t>Voor gebruik voorafgaande toestemming nodig van auteur én geportretteerde.</a:t>
            </a:r>
          </a:p>
          <a:p>
            <a:pPr eaLnBrk="1" hangingPunct="1"/>
            <a:r>
              <a:rPr lang="nl-NL" altLang="nl-NL" smtClean="0"/>
              <a:t>Foto’s die niet in opdracht zijn gemaakt: alleen bezwaar mogelijk als inbreuk op persoonlijke levenssfeer.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767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el 12"/>
          <p:cNvSpPr>
            <a:spLocks noGrp="1"/>
          </p:cNvSpPr>
          <p:nvPr>
            <p:ph type="title"/>
          </p:nvPr>
        </p:nvSpPr>
        <p:spPr>
          <a:xfrm>
            <a:off x="539750" y="620713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000" smtClean="0"/>
              <a:t>Paragraaf 15.7 </a:t>
            </a:r>
            <a:r>
              <a:rPr lang="nl-NL" altLang="nl-NL" sz="3200" smtClean="0"/>
              <a:t>Intellectueel eigendom </a:t>
            </a:r>
            <a:r>
              <a:rPr lang="nl-NL" altLang="nl-NL" sz="1600" smtClean="0"/>
              <a:t>(3)</a:t>
            </a:r>
            <a:r>
              <a:rPr lang="nl-NL" altLang="nl-NL" sz="3200" smtClean="0"/>
              <a:t> </a:t>
            </a:r>
            <a:br>
              <a:rPr lang="nl-NL" altLang="nl-NL" sz="3200" smtClean="0"/>
            </a:br>
            <a:endParaRPr lang="nl-NL" altLang="nl-NL" sz="3200" smtClean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nl-NL" altLang="nl-NL" b="1" smtClean="0"/>
              <a:t>Naburige rechten</a:t>
            </a:r>
            <a:r>
              <a:rPr lang="nl-NL" altLang="nl-NL" smtClean="0"/>
              <a:t>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nl-NL" altLang="nl-NL" smtClean="0"/>
              <a:t>Recht van artiesten op de manier waarop zij een kunstwerk uitvoeren.</a:t>
            </a:r>
          </a:p>
          <a:p>
            <a:pPr marL="0" indent="0" eaLnBrk="1" hangingPunct="1">
              <a:defRPr/>
            </a:pPr>
            <a:endParaRPr lang="nl-NL" altLang="nl-NL" smtClean="0"/>
          </a:p>
          <a:p>
            <a:pPr marL="0" indent="0" eaLnBrk="1" hangingPunct="1">
              <a:defRPr/>
            </a:pPr>
            <a:r>
              <a:rPr lang="nl-NL" altLang="nl-NL" smtClean="0"/>
              <a:t>Sena (= Stichtig ter exploitatie van Nabuige rechten) zorgt voor inning en verdeling voor uitzending en uitlening van muziek (naburige rechten).</a:t>
            </a:r>
          </a:p>
          <a:p>
            <a:pPr marL="0" indent="0" eaLnBrk="1" hangingPunct="1">
              <a:defRPr/>
            </a:pPr>
            <a:r>
              <a:rPr lang="nl-NL" altLang="nl-NL" smtClean="0"/>
              <a:t>Buma/Stemra behartigt belangen muziekauteurs. Zorgt voor inning en verdeling vergoeding auteursrecht op hun werk.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46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el 12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000" smtClean="0"/>
              <a:t>Paragraaf 15.7 </a:t>
            </a:r>
            <a:r>
              <a:rPr lang="nl-NL" altLang="nl-NL" sz="3200" smtClean="0"/>
              <a:t>Intellectueel eigendom </a:t>
            </a:r>
            <a:r>
              <a:rPr lang="nl-NL" altLang="nl-NL" sz="1600" smtClean="0"/>
              <a:t>(4)</a:t>
            </a:r>
            <a:r>
              <a:rPr lang="nl-NL" altLang="nl-NL" sz="3200" smtClean="0"/>
              <a:t> </a:t>
            </a:r>
            <a:br>
              <a:rPr lang="nl-NL" altLang="nl-NL" sz="3200" smtClean="0"/>
            </a:br>
            <a:endParaRPr lang="nl-NL" altLang="nl-NL" sz="3200" smtClean="0"/>
          </a:p>
        </p:txBody>
      </p:sp>
      <p:sp>
        <p:nvSpPr>
          <p:cNvPr id="58371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b="1" smtClean="0"/>
              <a:t>Octrooirecht </a:t>
            </a:r>
          </a:p>
          <a:p>
            <a:pPr eaLnBrk="1" hangingPunct="1"/>
            <a:r>
              <a:rPr lang="nl-NL" altLang="nl-NL" smtClean="0"/>
              <a:t>Octrooi = alleenrecht om een uitvinding te mogen produceren en verkopen.</a:t>
            </a:r>
          </a:p>
          <a:p>
            <a:pPr eaLnBrk="1" hangingPunct="1"/>
            <a:r>
              <a:rPr lang="nl-NL" altLang="nl-NL" smtClean="0"/>
              <a:t>Uitvinder moet dit aanvragen bij Europees Octrooibureau.</a:t>
            </a:r>
          </a:p>
          <a:p>
            <a:pPr eaLnBrk="1" hangingPunct="1"/>
            <a:r>
              <a:rPr lang="nl-NL" altLang="nl-NL" smtClean="0"/>
              <a:t>Uitvinding moet inventief zijn en industrieel toepasbaar.</a:t>
            </a:r>
          </a:p>
          <a:p>
            <a:pPr eaLnBrk="1" hangingPunct="1"/>
            <a:r>
              <a:rPr lang="nl-NL" altLang="nl-NL" smtClean="0"/>
              <a:t>Octrooi (= patent) geldt max. 20 jaar.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376" name="Picture 9" descr="Afbeeldingsresultaat voor octrooirec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868863"/>
            <a:ext cx="15367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12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el 12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15.7 </a:t>
            </a:r>
            <a:r>
              <a:rPr lang="nl-NL" altLang="nl-NL" smtClean="0"/>
              <a:t>Intellectueel eigendom </a:t>
            </a:r>
            <a:r>
              <a:rPr lang="nl-NL" altLang="nl-NL" sz="1800" smtClean="0"/>
              <a:t>(5)</a:t>
            </a:r>
            <a:endParaRPr lang="nl-NL" altLang="nl-NL" smtClean="0"/>
          </a:p>
        </p:txBody>
      </p:sp>
      <p:sp>
        <p:nvSpPr>
          <p:cNvPr id="60419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b="1" smtClean="0"/>
              <a:t>Merk en handelsnaam</a:t>
            </a:r>
            <a:r>
              <a:rPr lang="nl-NL" altLang="nl-NL" smtClean="0"/>
              <a:t> </a:t>
            </a:r>
          </a:p>
          <a:p>
            <a:pPr eaLnBrk="1" hangingPunct="1"/>
            <a:r>
              <a:rPr lang="nl-NL" altLang="nl-NL" smtClean="0"/>
              <a:t>Merk beschermd na registratie.</a:t>
            </a:r>
          </a:p>
          <a:p>
            <a:pPr eaLnBrk="1" hangingPunct="1"/>
            <a:r>
              <a:rPr lang="nl-NL" altLang="nl-NL" smtClean="0"/>
              <a:t>Handelsnaam automatisch beschermd (maar registratie bij KvK wel verstandig).</a:t>
            </a:r>
          </a:p>
          <a:p>
            <a:pPr eaLnBrk="1" hangingPunct="1"/>
            <a:r>
              <a:rPr lang="nl-NL" altLang="nl-NL" smtClean="0"/>
              <a:t>Nieuwe handelsnaam mag niet te veel lijken op bestaande handelsnaam. Mag ook geen verwarring wekken.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424" name="Picture 9" descr="Afbeeldingsresultaat voor handelsna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4797425"/>
            <a:ext cx="14224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4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el 12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15.7 </a:t>
            </a:r>
            <a:r>
              <a:rPr lang="nl-NL" altLang="nl-NL" smtClean="0"/>
              <a:t>Intellectueel eigendom </a:t>
            </a:r>
            <a:r>
              <a:rPr lang="nl-NL" altLang="nl-NL" sz="1800" smtClean="0"/>
              <a:t>(6)</a:t>
            </a:r>
            <a:endParaRPr lang="nl-NL" altLang="nl-NL" smtClean="0"/>
          </a:p>
        </p:txBody>
      </p:sp>
      <p:sp>
        <p:nvSpPr>
          <p:cNvPr id="62467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b="1" smtClean="0"/>
              <a:t>Domeinnaam </a:t>
            </a:r>
          </a:p>
          <a:p>
            <a:pPr marL="0" indent="0" eaLnBrk="1" hangingPunct="1"/>
            <a:r>
              <a:rPr lang="nl-NL" altLang="nl-NL" smtClean="0"/>
              <a:t>Naam van website (gekoppeld aan URL)</a:t>
            </a:r>
          </a:p>
          <a:p>
            <a:pPr marL="0" indent="0" eaLnBrk="1" hangingPunct="1"/>
            <a:r>
              <a:rPr lang="nl-NL" altLang="nl-NL" smtClean="0"/>
              <a:t>(Nog) geen domeinnamenrecht.</a:t>
            </a:r>
          </a:p>
          <a:p>
            <a:pPr marL="0" indent="0" eaLnBrk="1" hangingPunct="1"/>
            <a:r>
              <a:rPr lang="nl-NL" altLang="nl-NL" smtClean="0"/>
              <a:t>Keuze domeinnaam is vrij. </a:t>
            </a:r>
          </a:p>
          <a:p>
            <a:pPr marL="0" indent="0" eaLnBrk="1" hangingPunct="1"/>
            <a:r>
              <a:rPr lang="nl-NL" altLang="nl-NL" smtClean="0"/>
              <a:t>Verstandig om mogelijke namen alvast te registreren.</a:t>
            </a:r>
          </a:p>
          <a:p>
            <a:pPr marL="0" indent="0" eaLnBrk="1" hangingPunct="1"/>
            <a:r>
              <a:rPr lang="nl-NL" altLang="nl-NL" smtClean="0"/>
              <a:t>Ook mogelijk om domeinnaam als merk te registreren.</a:t>
            </a:r>
          </a:p>
          <a:p>
            <a:pPr marL="0" indent="0" eaLnBrk="1" hangingPunct="1"/>
            <a:r>
              <a:rPr lang="nl-NL" altLang="nl-NL" smtClean="0"/>
              <a:t>Bij meningsverschil arbitrage mogelijk (WIPO).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472" name="Picture 13" descr="Afbeeldingsresultaat voor domeinna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084763"/>
            <a:ext cx="149383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79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sz="2400" smtClean="0"/>
              <a:t>Paragraaf 15.1:</a:t>
            </a:r>
            <a:r>
              <a:rPr lang="nl-NL" altLang="nl-NL" smtClean="0"/>
              <a:t> Garantiewetgeving </a:t>
            </a:r>
            <a:r>
              <a:rPr lang="nl-NL" altLang="nl-NL" sz="1600" smtClean="0"/>
              <a:t>(2)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7859713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nl-NL" altLang="nl-NL" smtClean="0"/>
              <a:t>Binnen half jaar terugbrengen: leverancier moet garantie verlenen, of bewijzen dat product aan redelijke verwachtingen voldeed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nl-NL" altLang="nl-NL" i="1" smtClean="0"/>
              <a:t>	(= zgn. consumentenkoop)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mtClean="0"/>
              <a:t>Moet binnen 2 maanden nadat gebrek is vastgesteld.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mtClean="0"/>
              <a:t>Na half jaar moet consument bewijzen dat product niet aan redelijke verwachtingen voldoet.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nl-NL" altLang="nl-NL" i="1" smtClean="0"/>
              <a:t>	(= zgn. omgekeerde bewijslast)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mtClean="0"/>
              <a:t>Geen duidelijke termijn, hangt af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nl-NL" altLang="nl-NL" smtClean="0"/>
              <a:t>	van het product.</a:t>
            </a:r>
          </a:p>
          <a:p>
            <a:pPr>
              <a:lnSpc>
                <a:spcPct val="90000"/>
              </a:lnSpc>
            </a:pPr>
            <a:endParaRPr lang="nl-NL" altLang="nl-NL" smtClean="0"/>
          </a:p>
        </p:txBody>
      </p:sp>
      <p:pic>
        <p:nvPicPr>
          <p:cNvPr id="19460" name="Picture 8" descr="garantie-2-jaar">
            <a:hlinkClick r:id="rId2"/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26388" y="4652963"/>
            <a:ext cx="976312" cy="1631950"/>
          </a:xfrm>
        </p:spPr>
      </p:pic>
    </p:spTree>
    <p:extLst>
      <p:ext uri="{BB962C8B-B14F-4D97-AF65-F5344CB8AC3E}">
        <p14:creationId xmlns:p14="http://schemas.microsoft.com/office/powerpoint/2010/main" val="306114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sz="2400" smtClean="0"/>
              <a:t>Paragraaf 15.1:</a:t>
            </a:r>
            <a:r>
              <a:rPr lang="nl-NL" altLang="nl-NL" smtClean="0"/>
              <a:t> Garantiewetgeving </a:t>
            </a:r>
            <a:r>
              <a:rPr lang="nl-NL" altLang="nl-NL" sz="1600" smtClean="0"/>
              <a:t>(3)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14705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nl-NL" altLang="nl-NL" smtClean="0"/>
              <a:t>Afhankelijk van de situatie, bij niet voldoen aan redelijke verwachtingen, kan de verkoper eisen:</a:t>
            </a:r>
          </a:p>
          <a:p>
            <a:pPr>
              <a:buFont typeface="Wingdings" panose="05000000000000000000" pitchFamily="2" charset="2"/>
              <a:buNone/>
            </a:pPr>
            <a:endParaRPr lang="nl-NL" altLang="nl-NL" smtClean="0"/>
          </a:p>
          <a:p>
            <a:r>
              <a:rPr lang="nl-NL" altLang="nl-NL" smtClean="0"/>
              <a:t>Reparatie van het artikel</a:t>
            </a:r>
          </a:p>
          <a:p>
            <a:r>
              <a:rPr lang="nl-NL" altLang="nl-NL" smtClean="0"/>
              <a:t>Vervanging van het artikel </a:t>
            </a:r>
          </a:p>
          <a:p>
            <a:r>
              <a:rPr lang="nl-NL" altLang="nl-NL" smtClean="0"/>
              <a:t>Leveren en evt. monteren ontbrekende onderdelen</a:t>
            </a:r>
          </a:p>
          <a:p>
            <a:r>
              <a:rPr lang="nl-NL" altLang="nl-NL" smtClean="0"/>
              <a:t>Gehele of gedeeltelijke verkoopprijs teruggeven</a:t>
            </a:r>
          </a:p>
          <a:p>
            <a:r>
              <a:rPr lang="nl-NL" altLang="nl-NL" smtClean="0"/>
              <a:t>Koopovereenkomst ontbinden</a:t>
            </a:r>
          </a:p>
        </p:txBody>
      </p:sp>
      <p:pic>
        <p:nvPicPr>
          <p:cNvPr id="20484" name="Picture 4" descr="Afbeeldingsresultaat voor garantie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9925" y="5022850"/>
            <a:ext cx="1906588" cy="1184275"/>
          </a:xfrm>
        </p:spPr>
      </p:pic>
    </p:spTree>
    <p:extLst>
      <p:ext uri="{BB962C8B-B14F-4D97-AF65-F5344CB8AC3E}">
        <p14:creationId xmlns:p14="http://schemas.microsoft.com/office/powerpoint/2010/main" val="750332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2"/>
          <p:cNvSpPr>
            <a:spLocks noGrp="1"/>
          </p:cNvSpPr>
          <p:nvPr>
            <p:ph type="title"/>
          </p:nvPr>
        </p:nvSpPr>
        <p:spPr>
          <a:xfrm>
            <a:off x="492125" y="373063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15.1:</a:t>
            </a:r>
            <a:r>
              <a:rPr lang="nl-NL" altLang="nl-NL" smtClean="0"/>
              <a:t> Garantiewetgeving </a:t>
            </a:r>
            <a:r>
              <a:rPr lang="nl-NL" altLang="nl-NL" sz="1600" smtClean="0"/>
              <a:t>(4)</a:t>
            </a:r>
            <a:r>
              <a:rPr lang="nl-NL" altLang="nl-NL" smtClean="0"/>
              <a:t> </a:t>
            </a:r>
          </a:p>
        </p:txBody>
      </p:sp>
      <p:sp>
        <p:nvSpPr>
          <p:cNvPr id="21507" name="Tijdelijke aanduiding voor inhoud 13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Verkopersgarantie is extra, naast wettelijke garantie. Goede garantieregeling ondersteunt de marketing. Goede garantieprocedure ook.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Garantie op diensten niet wettelijk geregeld. Goede overeenkomst is belangrijk.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b="1" smtClean="0"/>
              <a:t>Product recall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	kan nodig zijn als defect is vastgesteld, bijv. bij 	levensmiddelen, auto’s, etc.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12" name="Picture 9" descr="ANd9GcTwbMyTYbaxrtQ9OqyHQB3zgWJ1pPxh6Uu1X7FZbEIgF0WVjnSbu1yVPw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221163"/>
            <a:ext cx="1370013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249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2"/>
          <p:cNvSpPr>
            <a:spLocks noGrp="1"/>
          </p:cNvSpPr>
          <p:nvPr>
            <p:ph type="title"/>
          </p:nvPr>
        </p:nvSpPr>
        <p:spPr>
          <a:xfrm>
            <a:off x="755650" y="404813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15.2:</a:t>
            </a:r>
            <a:r>
              <a:rPr lang="nl-NL" altLang="nl-NL" smtClean="0"/>
              <a:t> Product-aansprakelijkheid</a:t>
            </a:r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259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nl-NL" altLang="nl-NL" sz="2400" b="1" smtClean="0"/>
              <a:t>Risico-aansprakelijkheid</a:t>
            </a:r>
            <a:r>
              <a:rPr lang="nl-NL" altLang="nl-NL" sz="2400" smtClean="0"/>
              <a:t> (doet er niet toe wie schuldig is, producent is aansprakelijk!)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l-NL" altLang="nl-NL" sz="2400" smtClean="0"/>
              <a:t>Product-aansprakelijkheid = risico-aansprakelijkheid!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l-NL" altLang="nl-NL" sz="2400" smtClean="0"/>
              <a:t>geldt alleen voor industrieel vervaardigde zaken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nl-NL" altLang="nl-NL" sz="24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nl-NL" altLang="nl-NL" sz="2400" smtClean="0"/>
              <a:t>Als een product onveilig blijkt te zijn is de producent aansprakelijk voor: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l-NL" altLang="nl-NL" sz="2400" smtClean="0"/>
              <a:t>de </a:t>
            </a:r>
            <a:r>
              <a:rPr lang="nl-NL" altLang="nl-NL" sz="2400" i="1" smtClean="0"/>
              <a:t>gevolg</a:t>
            </a:r>
            <a:r>
              <a:rPr lang="nl-NL" altLang="nl-NL" sz="2400" smtClean="0"/>
              <a:t>schade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l-NL" altLang="nl-NL" sz="2400" smtClean="0"/>
              <a:t>als die hoger is dan € 500,-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l-NL" altLang="nl-NL" sz="2400" smtClean="0"/>
              <a:t>voor zover die materieel is en in de privé-sfeer valt.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l-NL" altLang="nl-NL" sz="2400" smtClean="0"/>
              <a:t>niet aansprakelijk voor transactieschade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nl-NL" altLang="nl-NL" sz="24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nl-NL" altLang="nl-NL" sz="2400" smtClean="0"/>
              <a:t>Bij huismerk kan winkelbedrijf aansprakelijk zijn.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nl-NL" altLang="nl-NL" sz="2400" smtClean="0"/>
              <a:t>Ook importeur kan aansprakelijk zijn.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60" name="Picture 9" descr="Afbeeldingsresultaat voor risicoaansprakelijkhei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4724400"/>
            <a:ext cx="141922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297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2"/>
          <p:cNvSpPr>
            <a:spLocks noGrp="1"/>
          </p:cNvSpPr>
          <p:nvPr>
            <p:ph type="title"/>
          </p:nvPr>
        </p:nvSpPr>
        <p:spPr>
          <a:xfrm>
            <a:off x="666750" y="441325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15.3:</a:t>
            </a:r>
            <a:r>
              <a:rPr lang="nl-NL" altLang="nl-NL" smtClean="0"/>
              <a:t> Privacy </a:t>
            </a:r>
            <a:r>
              <a:rPr lang="nl-NL" altLang="nl-NL" sz="1600" smtClean="0"/>
              <a:t>(1)</a:t>
            </a:r>
          </a:p>
        </p:txBody>
      </p:sp>
      <p:sp>
        <p:nvSpPr>
          <p:cNvPr id="25603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Wet bescherming persoonsgegeven (Wbp)= privacywet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Persoonsregistratie bevat persoonsgegevens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Elke organisatie die aan persoonsregistratie doet moet</a:t>
            </a:r>
          </a:p>
          <a:p>
            <a:pPr marL="0" indent="0" eaLnBrk="1" hangingPunct="1"/>
            <a:r>
              <a:rPr lang="nl-NL" altLang="nl-NL" smtClean="0"/>
              <a:t>gedragscode of privacyreglement opstellen</a:t>
            </a:r>
          </a:p>
          <a:p>
            <a:pPr marL="0" indent="0" eaLnBrk="1" hangingPunct="1"/>
            <a:r>
              <a:rPr lang="nl-NL" altLang="nl-NL" smtClean="0"/>
              <a:t>persoonsregistratie aanmelden bij CBP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08" name="Picture 9" descr="ANd9GcR-mz4bOT77Uk_MrOHk4xVn_6qM2Ha416QnxZE5qcxde5KN8DO4170OlXh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652963"/>
            <a:ext cx="22860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639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2"/>
          <p:cNvSpPr>
            <a:spLocks noGrp="1"/>
          </p:cNvSpPr>
          <p:nvPr>
            <p:ph type="title"/>
          </p:nvPr>
        </p:nvSpPr>
        <p:spPr>
          <a:xfrm>
            <a:off x="984250" y="441325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15.3:</a:t>
            </a:r>
            <a:r>
              <a:rPr lang="nl-NL" altLang="nl-NL" smtClean="0"/>
              <a:t> Privacy </a:t>
            </a:r>
            <a:r>
              <a:rPr lang="nl-NL" altLang="nl-NL" sz="1600" smtClean="0"/>
              <a:t>(2)</a:t>
            </a:r>
            <a:endParaRPr lang="nl-NL" altLang="nl-NL" smtClean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2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nl-NL" altLang="nl-NL" b="1" smtClean="0"/>
              <a:t>Bijzondere persoonsgegevens</a:t>
            </a:r>
            <a:r>
              <a:rPr lang="nl-NL" altLang="nl-NL" smtClean="0"/>
              <a:t>  = gevoelige informatie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nl-NL" altLang="nl-NL" smtClean="0"/>
              <a:t>	b.v. ras, politieke voorkeur, godsdienst, 	gezondheid, seksuele leven, lidmaatschap 	vakbond, veroordelingen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nl-NL" altLang="nl-NL" smtClean="0"/>
          </a:p>
          <a:p>
            <a:pPr marL="0" indent="0" eaLnBrk="1" hangingPunct="1">
              <a:lnSpc>
                <a:spcPct val="90000"/>
              </a:lnSpc>
            </a:pPr>
            <a:r>
              <a:rPr lang="nl-NL" altLang="nl-NL" smtClean="0"/>
              <a:t>Alleen door de wet genoemde instanties mogen bijzondere persoonsgegevens registreren (b.v. ziekenhuis m.b.t. gegevens over gezondheid).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l-NL" altLang="nl-NL" smtClean="0"/>
              <a:t>Andere organisaties hebben uitdrukkelijke toestemming van betrokkenen nodig voor zulke registratie.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nl-NL" altLang="nl-NL" smtClean="0"/>
          </a:p>
        </p:txBody>
      </p:sp>
      <p:pic>
        <p:nvPicPr>
          <p:cNvPr id="27656" name="Picture 11" descr="ANd9GcRJ8E7Y99wiWO-lL8L8UBddME_L7xVzBWBRvHsGijk209ELkyLsVGrzVZ_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4797425"/>
            <a:ext cx="1341437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004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2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15.3:</a:t>
            </a:r>
            <a:r>
              <a:rPr lang="nl-NL" altLang="nl-NL" smtClean="0"/>
              <a:t> Privacy </a:t>
            </a:r>
            <a:r>
              <a:rPr lang="nl-NL" altLang="nl-NL" sz="1600" smtClean="0"/>
              <a:t>(3)</a:t>
            </a:r>
            <a:endParaRPr lang="nl-NL" altLang="nl-NL" smtClean="0"/>
          </a:p>
        </p:txBody>
      </p:sp>
      <p:sp>
        <p:nvSpPr>
          <p:cNvPr id="29699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b="1" smtClean="0"/>
              <a:t>Drie rechten Wbp</a:t>
            </a:r>
            <a:r>
              <a:rPr lang="nl-NL" altLang="nl-NL" smtClean="0"/>
              <a:t>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Recht op:</a:t>
            </a:r>
          </a:p>
          <a:p>
            <a:pPr marL="0" indent="0" eaLnBrk="1" hangingPunct="1"/>
            <a:r>
              <a:rPr lang="nl-NL" altLang="nl-NL" smtClean="0"/>
              <a:t>  Inzage</a:t>
            </a:r>
          </a:p>
          <a:p>
            <a:pPr marL="0" indent="0" eaLnBrk="1" hangingPunct="1"/>
            <a:r>
              <a:rPr lang="nl-NL" altLang="nl-NL" smtClean="0"/>
              <a:t> Correctie</a:t>
            </a:r>
          </a:p>
          <a:p>
            <a:pPr marL="0" indent="0" eaLnBrk="1" hangingPunct="1"/>
            <a:r>
              <a:rPr lang="nl-NL" altLang="nl-NL" smtClean="0"/>
              <a:t> Verzet (= schrappen gegevens)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	als het gaat om direct marketing moet de     	organisatie altijd gehoor geven aan verzet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0825" y="6381750"/>
            <a:ext cx="864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704" name="Picture 9" descr="ANd9GcSfyS_13BDtiRN2UOnjD5TH6gJgN5bYk3UgAN2AZnEehs1HYrxpcYIM7nO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854325"/>
            <a:ext cx="22098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872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1080</Words>
  <Application>Microsoft Office PowerPoint</Application>
  <PresentationFormat>Diavoorstelling (4:3)</PresentationFormat>
  <Paragraphs>177</Paragraphs>
  <Slides>26</Slides>
  <Notes>23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31" baseType="lpstr">
      <vt:lpstr>Arial</vt:lpstr>
      <vt:lpstr>Calibri</vt:lpstr>
      <vt:lpstr>MS Reference Serif</vt:lpstr>
      <vt:lpstr>Wingdings</vt:lpstr>
      <vt:lpstr>Kantoorthema</vt:lpstr>
      <vt:lpstr>PowerPoint-presentatie</vt:lpstr>
      <vt:lpstr>Paragraaf 15.1: Garantiewetgeving (1) </vt:lpstr>
      <vt:lpstr>Paragraaf 15.1: Garantiewetgeving (2)</vt:lpstr>
      <vt:lpstr>Paragraaf 15.1: Garantiewetgeving (3)</vt:lpstr>
      <vt:lpstr>Paragraaf 15.1: Garantiewetgeving (4) </vt:lpstr>
      <vt:lpstr>Paragraaf 15.2: Product-aansprakelijkheid</vt:lpstr>
      <vt:lpstr>Paragraaf 15.3: Privacy (1)</vt:lpstr>
      <vt:lpstr>Paragraaf 15.3: Privacy (2)</vt:lpstr>
      <vt:lpstr>Paragraaf 15.3: Privacy (3)</vt:lpstr>
      <vt:lpstr>Paragraaf 15.3: Privacy (4) </vt:lpstr>
      <vt:lpstr>Paragraaf 15.3: Privacy (5)</vt:lpstr>
      <vt:lpstr> Paragraaf 15.4: Regels voor reclame (1)</vt:lpstr>
      <vt:lpstr> Paragraaf 15.4: Regels voor reclame (2) </vt:lpstr>
      <vt:lpstr> Paragraaf 15.4: Regels voor reclame (3) </vt:lpstr>
      <vt:lpstr> Paragraaf 15.5: Regels voor direct marketing (1) </vt:lpstr>
      <vt:lpstr>Paragraaf 15.5: Regels voor direct marketing (2)</vt:lpstr>
      <vt:lpstr>Paragraaf 15.5: Regels voor direct marketing (3)</vt:lpstr>
      <vt:lpstr>Paragraaf 15.6: Regels voor kansspelen (1)</vt:lpstr>
      <vt:lpstr>Paragraaf 15.6: Regels voor kansspelen (2)</vt:lpstr>
      <vt:lpstr>Paragraaf 15.7 Intellectueel eigendom (1)</vt:lpstr>
      <vt:lpstr>Paragraaf 15.7 Intellectueel eigendom (2)</vt:lpstr>
      <vt:lpstr>Paragraaf 15.7 Intellectueel eigendom (3)  </vt:lpstr>
      <vt:lpstr>Paragraaf 15.7 Intellectueel eigendom (4)  </vt:lpstr>
      <vt:lpstr>Paragraaf 15.7 Intellectueel eigendom (5)</vt:lpstr>
      <vt:lpstr>Paragraaf 15.7 Intellectueel eigendom (6)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Robbert Groenendaal</cp:lastModifiedBy>
  <cp:revision>7</cp:revision>
  <dcterms:created xsi:type="dcterms:W3CDTF">2013-11-15T15:05:42Z</dcterms:created>
  <dcterms:modified xsi:type="dcterms:W3CDTF">2015-08-29T20:20:27Z</dcterms:modified>
</cp:coreProperties>
</file>